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Hours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Walking</c:v>
                </c:pt>
                <c:pt idx="1">
                  <c:v>Transit</c:v>
                </c:pt>
                <c:pt idx="2">
                  <c:v>Museums</c:v>
                </c:pt>
                <c:pt idx="3">
                  <c:v>Breaks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64008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27462"/>
                </a:solidFill>
                <a:latin typeface="Liberation Sans"/>
              </a:defRPr>
            </a:pPr>
            <a:r>
              <a:t>FOLOKIT  /  WEEKEND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52120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5200">
                <a:solidFill>
                  <a:srgbClr val="20352F"/>
                </a:solidFill>
                <a:latin typeface="Liberation Sans"/>
              </a:defRPr>
            </a:pPr>
            <a:r>
              <a:t>A city</a:t>
            </a:r>
            <a:br/>
            <a:r>
              <a:t>weekend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023360"/>
            <a:ext cx="521208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20352F"/>
                </a:solidFill>
                <a:latin typeface="Liberation Sans"/>
              </a:defRPr>
            </a:pPr>
            <a:r>
              <a:t>San Francisco</a:t>
            </a:r>
            <a:br/>
            <a:r>
              <a:t>Two days. A slower pace.</a:t>
            </a:r>
          </a:p>
        </p:txBody>
      </p:sp>
      <p:pic>
        <p:nvPicPr>
          <p:cNvPr id="5" name="Picture 4" descr="page-1-imag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005840"/>
            <a:ext cx="5303520" cy="3455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7920" y="4754880"/>
            <a:ext cx="53035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20352F"/>
                </a:solidFill>
                <a:latin typeface="Liberation Sans"/>
              </a:defRPr>
            </a:pPr>
            <a:r>
              <a:t>Photo: Bernard Spragg. NZ · CC0 · Wikimedia Commons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126480"/>
            <a:ext cx="5486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0352F"/>
                </a:solidFill>
                <a:latin typeface="Liberation Sans"/>
              </a:defRPr>
            </a:pPr>
            <a:r>
              <a:t>01  /  City weekend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>
                <a:solidFill>
                  <a:srgbClr val="20352F"/>
                </a:solidFill>
                <a:latin typeface="Liberation Sans"/>
              </a:defRPr>
            </a:pPr>
            <a:r>
              <a:t>Two days, three 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92024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527462"/>
                </a:solidFill>
                <a:latin typeface="Liberation Sans"/>
              </a:defRPr>
            </a:pPr>
            <a: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83464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>
                <a:solidFill>
                  <a:srgbClr val="20352F"/>
                </a:solidFill>
                <a:latin typeface="Liberation Sans"/>
              </a:defRPr>
            </a:pPr>
            <a:r>
              <a:t>Waterfront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749039"/>
            <a:ext cx="27432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0352F"/>
                </a:solidFill>
                <a:latin typeface="Liberation Sans"/>
              </a:defRPr>
            </a:pPr>
            <a:r>
              <a:t>Walk by the bay</a:t>
            </a:r>
            <a:br/>
            <a:r>
              <a:t>and enjoy the view.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92024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527462"/>
                </a:solidFill>
                <a:latin typeface="Liberation Sans"/>
              </a:defRPr>
            </a:pPr>
            <a: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283464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>
                <a:solidFill>
                  <a:srgbClr val="20352F"/>
                </a:solidFill>
                <a:latin typeface="Liberation Sans"/>
              </a:defRPr>
            </a:pPr>
            <a:r>
              <a:t>Cable cars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3749039"/>
            <a:ext cx="27432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0352F"/>
                </a:solidFill>
                <a:latin typeface="Liberation Sans"/>
              </a:defRPr>
            </a:pPr>
            <a:r>
              <a:t>See the hills from</a:t>
            </a:r>
            <a:br/>
            <a:r>
              <a:t>a different perspective.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192024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527462"/>
                </a:solidFill>
                <a:latin typeface="Liberation Sans"/>
              </a:defRPr>
            </a:pPr>
            <a: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283464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>
                <a:solidFill>
                  <a:srgbClr val="20352F"/>
                </a:solidFill>
                <a:latin typeface="Liberation Sans"/>
              </a:defRPr>
            </a:pPr>
            <a:r>
              <a:t>Neighborhoods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3749039"/>
            <a:ext cx="27432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20352F"/>
                </a:solidFill>
                <a:latin typeface="Liberation Sans"/>
              </a:defRPr>
            </a:pPr>
            <a:r>
              <a:t>Coffee, a local park</a:t>
            </a:r>
            <a:br/>
            <a:r>
              <a:t>and a museum stop.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126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0352F"/>
                </a:solidFill>
                <a:latin typeface="Liberation Sans"/>
              </a:defRPr>
            </a:pPr>
            <a:r>
              <a:t>02  /  Keep time for spontaneous discoveries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>
                <a:solidFill>
                  <a:srgbClr val="20352F"/>
                </a:solidFill>
                <a:latin typeface="Liberation Sans"/>
              </a:defRPr>
            </a:pPr>
            <a:r>
              <a:t>A balanced weekend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822960" y="1645920"/>
          <a:ext cx="7315200" cy="42062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503920" y="2011680"/>
            <a:ext cx="2926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>
                <a:solidFill>
                  <a:srgbClr val="20352F"/>
                </a:solidFill>
                <a:latin typeface="Liberation Sans"/>
              </a:defRPr>
            </a:pPr>
            <a:r>
              <a:t>Leave some space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3017520"/>
            <a:ext cx="283464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0352F"/>
                </a:solidFill>
                <a:latin typeface="Liberation Sans"/>
              </a:defRPr>
            </a:pPr>
            <a:r>
              <a:t>This illustrative schedule balances exploring with resting.</a:t>
            </a:r>
            <a:br/>
            <a:br/>
            <a:r>
              <a:t>Figures are planning examples.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12648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0352F"/>
                </a:solidFill>
                <a:latin typeface="Liberation Sans"/>
              </a:defRPr>
            </a:pPr>
            <a:r>
              <a:t>03  /  Café · 2026–2027 · 中文排版示例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